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75" r:id="rId4"/>
    <p:sldId id="259" r:id="rId5"/>
    <p:sldId id="276" r:id="rId6"/>
    <p:sldId id="260" r:id="rId7"/>
    <p:sldId id="263" r:id="rId8"/>
    <p:sldId id="264" r:id="rId9"/>
    <p:sldId id="266" r:id="rId10"/>
    <p:sldId id="273" r:id="rId11"/>
    <p:sldId id="267" r:id="rId12"/>
    <p:sldId id="274"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84" y="11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2833718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179032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E5D49E-A4FE-4BF0-8070-87FF821428C4}" type="slidenum">
              <a:rPr lang="ar-IQ" smtClean="0"/>
              <a:pPr/>
              <a:t>‹#›</a:t>
            </a:fld>
            <a:endParaRPr lang="ar-IQ"/>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0343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138092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E5D49E-A4FE-4BF0-8070-87FF821428C4}" type="slidenum">
              <a:rPr lang="ar-IQ" smtClean="0"/>
              <a:pPr/>
              <a:t>‹#›</a:t>
            </a:fld>
            <a:endParaRPr lang="ar-IQ"/>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22700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4257817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2319229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268925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1364024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5" name="Footer Placeholder 4"/>
          <p:cNvSpPr>
            <a:spLocks noGrp="1"/>
          </p:cNvSpPr>
          <p:nvPr>
            <p:ph type="ftr" sz="quarter" idx="11"/>
          </p:nvPr>
        </p:nvSpPr>
        <p:spPr/>
        <p:txBody>
          <a:bodyPr/>
          <a:lstStyle/>
          <a:p>
            <a:endParaRPr lang="ar-IQ"/>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428606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58801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8" name="Footer Placeholder 7"/>
          <p:cNvSpPr>
            <a:spLocks noGrp="1"/>
          </p:cNvSpPr>
          <p:nvPr>
            <p:ph type="ftr" sz="quarter" idx="11"/>
          </p:nvPr>
        </p:nvSpPr>
        <p:spPr/>
        <p:txBody>
          <a:bodyPr/>
          <a:lstStyle/>
          <a:p>
            <a:endParaRPr lang="ar-IQ"/>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195367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4" name="Footer Placeholder 3"/>
          <p:cNvSpPr>
            <a:spLocks noGrp="1"/>
          </p:cNvSpPr>
          <p:nvPr>
            <p:ph type="ftr" sz="quarter" idx="11"/>
          </p:nvPr>
        </p:nvSpPr>
        <p:spPr/>
        <p:txBody>
          <a:bodyPr/>
          <a:lstStyle/>
          <a:p>
            <a:endParaRPr lang="ar-IQ"/>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2473657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3" name="Footer Placeholder 2"/>
          <p:cNvSpPr>
            <a:spLocks noGrp="1"/>
          </p:cNvSpPr>
          <p:nvPr>
            <p:ph type="ftr" sz="quarter" idx="11"/>
          </p:nvPr>
        </p:nvSpPr>
        <p:spPr/>
        <p:txBody>
          <a:bodyPr/>
          <a:lstStyle/>
          <a:p>
            <a:endParaRPr lang="ar-IQ"/>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3223501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220397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F625A4-71E0-4C16-A3D3-9169D9A9AF7E}" type="datetimeFigureOut">
              <a:rPr lang="ar-IQ" smtClean="0"/>
              <a:pPr/>
              <a:t>11/06/1443</a:t>
            </a:fld>
            <a:endParaRPr lang="ar-IQ"/>
          </a:p>
        </p:txBody>
      </p:sp>
      <p:sp>
        <p:nvSpPr>
          <p:cNvPr id="6" name="Footer Placeholder 5"/>
          <p:cNvSpPr>
            <a:spLocks noGrp="1"/>
          </p:cNvSpPr>
          <p:nvPr>
            <p:ph type="ftr" sz="quarter" idx="11"/>
          </p:nvPr>
        </p:nvSpPr>
        <p:spPr/>
        <p:txBody>
          <a:bodyPr/>
          <a:lstStyle/>
          <a:p>
            <a:endParaRPr lang="ar-IQ"/>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8E5D49E-A4FE-4BF0-8070-87FF821428C4}" type="slidenum">
              <a:rPr lang="ar-IQ" smtClean="0"/>
              <a:pPr/>
              <a:t>‹#›</a:t>
            </a:fld>
            <a:endParaRPr lang="ar-IQ"/>
          </a:p>
        </p:txBody>
      </p:sp>
    </p:spTree>
    <p:extLst>
      <p:ext uri="{BB962C8B-B14F-4D97-AF65-F5344CB8AC3E}">
        <p14:creationId xmlns:p14="http://schemas.microsoft.com/office/powerpoint/2010/main" val="197029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7F625A4-71E0-4C16-A3D3-9169D9A9AF7E}" type="datetimeFigureOut">
              <a:rPr lang="ar-IQ" smtClean="0"/>
              <a:pPr/>
              <a:t>11/06/1443</a:t>
            </a:fld>
            <a:endParaRPr lang="ar-IQ"/>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IQ"/>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8E5D49E-A4FE-4BF0-8070-87FF821428C4}" type="slidenum">
              <a:rPr lang="ar-IQ" smtClean="0"/>
              <a:pPr/>
              <a:t>‹#›</a:t>
            </a:fld>
            <a:endParaRPr lang="ar-IQ"/>
          </a:p>
        </p:txBody>
      </p:sp>
    </p:spTree>
    <p:extLst>
      <p:ext uri="{BB962C8B-B14F-4D97-AF65-F5344CB8AC3E}">
        <p14:creationId xmlns:p14="http://schemas.microsoft.com/office/powerpoint/2010/main" val="272389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endParaRPr lang="ar-IQ" sz="2000" dirty="0"/>
          </a:p>
          <a:p>
            <a:pPr algn="r" rtl="1"/>
            <a:r>
              <a:rPr lang="ar-SA" sz="2000" b="1" dirty="0"/>
              <a:t>تأريخــــــــــــــــه </a:t>
            </a:r>
            <a:endParaRPr lang="en-US" sz="2000" dirty="0"/>
          </a:p>
          <a:p>
            <a:pPr marL="0" indent="0" algn="r" rtl="1">
              <a:buNone/>
            </a:pPr>
            <a:r>
              <a:rPr lang="ar-IQ" sz="2000" dirty="0"/>
              <a:t>للحصول على معرفة معقولة عن علم النفس، فعلينا ابتدءا ان نتعرف على تأريخ تطوره، من أين بدأ؟ من هم الذين ساهموا في بناءه وانفصاله عن الفلسفة؟ وغير ذلك. ومن خلال فهم تاريخ علم النفس فاننا سوف نستطيع الحصول على فهم أفضل حول الكيفية التي درست بها الموضوعات المختلفة للنفس الانسانية. مع ملاحظة مهمة </a:t>
            </a:r>
            <a:r>
              <a:rPr lang="ar-IQ" sz="2000" b="1" u="sng" dirty="0">
                <a:solidFill>
                  <a:srgbClr val="FF0000"/>
                </a:solidFill>
              </a:rPr>
              <a:t>ان المصادر الأولى لعلم النفس تختلف بشكل جلي وواضح عن المفهوم المعاصر لهذا العلم.</a:t>
            </a:r>
            <a:r>
              <a:rPr lang="en-US" sz="2000" b="1" u="sng" dirty="0">
                <a:solidFill>
                  <a:srgbClr val="FF0000"/>
                </a:solidFill>
              </a:rPr>
              <a:t> </a:t>
            </a:r>
            <a:r>
              <a:rPr lang="ar-IQ" sz="2000" b="1" u="sng" dirty="0">
                <a:solidFill>
                  <a:srgbClr val="FF0000"/>
                </a:solidFill>
              </a:rPr>
              <a:t> بمعنى ان المحاولات الأولى لعلم النفس تختلف عما هي عليه الآن والى حد كبير.</a:t>
            </a:r>
            <a:endParaRPr lang="en-US" sz="2000" b="1" u="sng" dirty="0">
              <a:solidFill>
                <a:srgbClr val="FF0000"/>
              </a:solidFill>
            </a:endParaRPr>
          </a:p>
          <a:p>
            <a:pPr marL="0" indent="0" algn="r">
              <a:buNone/>
            </a:pPr>
            <a:endParaRPr lang="ar-IQ" sz="2000" dirty="0"/>
          </a:p>
        </p:txBody>
      </p:sp>
    </p:spTree>
    <p:extLst>
      <p:ext uri="{BB962C8B-B14F-4D97-AF65-F5344CB8AC3E}">
        <p14:creationId xmlns:p14="http://schemas.microsoft.com/office/powerpoint/2010/main" val="2542009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054100"/>
            <a:ext cx="8915400" cy="5137150"/>
          </a:xfrm>
        </p:spPr>
        <p:txBody>
          <a:bodyPr>
            <a:normAutofit lnSpcReduction="10000"/>
          </a:bodyPr>
          <a:lstStyle/>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r>
              <a:rPr lang="ar-IQ" sz="2000" dirty="0"/>
              <a:t>نشر الفيلسوف وعالم النفس الأمريكي وليم جيمس  لاحقا وبالتحديد في عام 1890 كتاب مبادئ علم النفس </a:t>
            </a:r>
            <a:r>
              <a:rPr lang="en-US" sz="2000" i="1" dirty="0"/>
              <a:t>Principles of Psychology </a:t>
            </a:r>
            <a:r>
              <a:rPr lang="ar-IQ" sz="2000" i="1" dirty="0"/>
              <a:t> </a:t>
            </a:r>
            <a:r>
              <a:rPr lang="ar-IQ" sz="2000" dirty="0"/>
              <a:t>وقد حدد في هذا الكتاب العديد من الأسس حول طبيعة الأسئلة التي يجب على علماء النفس التركيز عليها في أبحاثهم المستقبلية.</a:t>
            </a:r>
            <a:endParaRPr lang="en-US" sz="2000" dirty="0"/>
          </a:p>
          <a:p>
            <a:endParaRPr lang="ar-IQ" sz="2000" dirty="0"/>
          </a:p>
          <a:p>
            <a:endParaRPr lang="ar-IQ" dirty="0"/>
          </a:p>
        </p:txBody>
      </p:sp>
      <p:pic>
        <p:nvPicPr>
          <p:cNvPr id="4" name="Picture 3"/>
          <p:cNvPicPr>
            <a:picLocks noChangeAspect="1"/>
          </p:cNvPicPr>
          <p:nvPr/>
        </p:nvPicPr>
        <p:blipFill>
          <a:blip r:embed="rId2" cstate="print"/>
          <a:stretch>
            <a:fillRect/>
          </a:stretch>
        </p:blipFill>
        <p:spPr>
          <a:xfrm>
            <a:off x="2817740" y="953862"/>
            <a:ext cx="3127519" cy="3731075"/>
          </a:xfrm>
          <a:prstGeom prst="rect">
            <a:avLst/>
          </a:prstGeom>
        </p:spPr>
      </p:pic>
    </p:spTree>
    <p:extLst>
      <p:ext uri="{BB962C8B-B14F-4D97-AF65-F5344CB8AC3E}">
        <p14:creationId xmlns:p14="http://schemas.microsoft.com/office/powerpoint/2010/main" val="299399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358900"/>
            <a:ext cx="8915400" cy="4552322"/>
          </a:xfrm>
        </p:spPr>
        <p:txBody>
          <a:bodyPr>
            <a:normAutofit/>
          </a:bodyPr>
          <a:lstStyle/>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buNone/>
            </a:pPr>
            <a:r>
              <a:rPr lang="ar-IQ" sz="2000" dirty="0"/>
              <a:t>ولايمكن ان ننسى مساهمة الروسي ايفان بافلوف </a:t>
            </a:r>
            <a:r>
              <a:rPr lang="en-US" sz="2000" dirty="0"/>
              <a:t>Ivan Pavlov </a:t>
            </a:r>
            <a:r>
              <a:rPr lang="ar-IQ" sz="2000" dirty="0"/>
              <a:t>  هو عالم وظائف أعضاء، حصل على جائزة نوبل في الطب في عام 1904 لأبحاثه المتعلقة بالجهاز الهضمي، والذي اكتشف عملية التعلم المسماة (بالاشراط الكلاسيكي)، والتي لازال يتردد صداها حتى الآن في المباحث النفسية والتربوية.</a:t>
            </a:r>
          </a:p>
        </p:txBody>
      </p:sp>
      <p:pic>
        <p:nvPicPr>
          <p:cNvPr id="2" name="Picture 1"/>
          <p:cNvPicPr>
            <a:picLocks noChangeAspect="1"/>
          </p:cNvPicPr>
          <p:nvPr/>
        </p:nvPicPr>
        <p:blipFill>
          <a:blip r:embed="rId2" cstate="print"/>
          <a:stretch>
            <a:fillRect/>
          </a:stretch>
        </p:blipFill>
        <p:spPr>
          <a:xfrm>
            <a:off x="2852737" y="1235075"/>
            <a:ext cx="2219325" cy="3143250"/>
          </a:xfrm>
          <a:prstGeom prst="rect">
            <a:avLst/>
          </a:prstGeom>
        </p:spPr>
      </p:pic>
    </p:spTree>
    <p:extLst>
      <p:ext uri="{BB962C8B-B14F-4D97-AF65-F5344CB8AC3E}">
        <p14:creationId xmlns:p14="http://schemas.microsoft.com/office/powerpoint/2010/main" val="18918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endParaRPr lang="ar-IQ" dirty="0"/>
          </a:p>
          <a:p>
            <a:pPr marL="0" indent="0">
              <a:buNone/>
            </a:pPr>
            <a:r>
              <a:rPr lang="ar-IQ" sz="2000" dirty="0"/>
              <a:t>ومن المساهمات المبكرة والمهمة أيضا هناك مساهمة عالم النفس الألماني هرمان ابنك هاوس </a:t>
            </a:r>
            <a:r>
              <a:rPr lang="en-US" sz="2000" dirty="0"/>
              <a:t>Hermann Ebbinghaus </a:t>
            </a:r>
            <a:r>
              <a:rPr lang="ar-IQ" sz="2000" dirty="0"/>
              <a:t>. الذي يعتبر رائدا في مجال الدراسات حول الذاكرة. حيث ظهرت أولى الأبحاث المتصلة بهذا المجال سنة 1885.</a:t>
            </a:r>
          </a:p>
          <a:p>
            <a:endParaRPr lang="ar-IQ" dirty="0"/>
          </a:p>
        </p:txBody>
      </p:sp>
      <p:pic>
        <p:nvPicPr>
          <p:cNvPr id="4" name="Picture 3"/>
          <p:cNvPicPr>
            <a:picLocks noChangeAspect="1"/>
          </p:cNvPicPr>
          <p:nvPr/>
        </p:nvPicPr>
        <p:blipFill>
          <a:blip r:embed="rId2" cstate="print"/>
          <a:stretch>
            <a:fillRect/>
          </a:stretch>
        </p:blipFill>
        <p:spPr>
          <a:xfrm>
            <a:off x="2722562" y="1981200"/>
            <a:ext cx="1933575" cy="2362200"/>
          </a:xfrm>
          <a:prstGeom prst="rect">
            <a:avLst/>
          </a:prstGeom>
        </p:spPr>
      </p:pic>
    </p:spTree>
    <p:extLst>
      <p:ext uri="{BB962C8B-B14F-4D97-AF65-F5344CB8AC3E}">
        <p14:creationId xmlns:p14="http://schemas.microsoft.com/office/powerpoint/2010/main" val="2734879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346200"/>
            <a:ext cx="8915400" cy="4902200"/>
          </a:xfrm>
        </p:spPr>
        <p:txBody>
          <a:bodyPr>
            <a:normAutofit/>
          </a:bodyPr>
          <a:lstStyle/>
          <a:p>
            <a:pPr marL="0" indent="0" algn="r" rtl="1">
              <a:buNone/>
            </a:pPr>
            <a:endParaRPr lang="ar-IQ"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en-US" sz="2000" dirty="0"/>
          </a:p>
          <a:p>
            <a:pPr marL="0" indent="0" algn="r" rtl="1">
              <a:buNone/>
            </a:pPr>
            <a:endParaRPr lang="ar-IQ" sz="2000" dirty="0"/>
          </a:p>
          <a:p>
            <a:pPr marL="0" indent="0" algn="r" rtl="1">
              <a:buNone/>
            </a:pPr>
            <a:r>
              <a:rPr lang="ar-IQ" sz="2000" dirty="0"/>
              <a:t> في نفس هذه الفترة، ابتكر سيجموند فرويد  </a:t>
            </a:r>
            <a:r>
              <a:rPr lang="en-US" sz="2000" dirty="0"/>
              <a:t>Sigmund Freud </a:t>
            </a:r>
            <a:r>
              <a:rPr lang="ar-IQ" sz="2000" dirty="0"/>
              <a:t> وطبق منهجا في العلاج النفسي اسماه بالتحليل النفسي، مع ملاحظة ان فرويد ابتدأ حياته العلمية والعملية كمتخصص في </a:t>
            </a:r>
            <a:r>
              <a:rPr lang="ar-IQ" sz="2000"/>
              <a:t>علم الأعصاب. </a:t>
            </a:r>
            <a:r>
              <a:rPr lang="ar-IQ" sz="2000" dirty="0"/>
              <a:t>لقد استند فهم فرويد للعقل وبشكل كبير على مناهج تفسيرية جدلية </a:t>
            </a:r>
            <a:r>
              <a:rPr lang="en-US" sz="2000" dirty="0"/>
              <a:t>interpretive methods </a:t>
            </a:r>
            <a:r>
              <a:rPr lang="ar-IQ" sz="2000" dirty="0"/>
              <a:t> وعلى الاستبطان </a:t>
            </a:r>
            <a:r>
              <a:rPr lang="en-US" sz="2000" dirty="0"/>
              <a:t>introspection</a:t>
            </a:r>
            <a:r>
              <a:rPr lang="ar-IQ" sz="2000" dirty="0"/>
              <a:t>.</a:t>
            </a:r>
          </a:p>
        </p:txBody>
      </p:sp>
      <p:pic>
        <p:nvPicPr>
          <p:cNvPr id="2" name="Picture 1"/>
          <p:cNvPicPr>
            <a:picLocks noChangeAspect="1"/>
          </p:cNvPicPr>
          <p:nvPr/>
        </p:nvPicPr>
        <p:blipFill>
          <a:blip r:embed="rId2" cstate="print"/>
          <a:stretch>
            <a:fillRect/>
          </a:stretch>
        </p:blipFill>
        <p:spPr>
          <a:xfrm>
            <a:off x="2724150" y="1416050"/>
            <a:ext cx="3175000" cy="3117850"/>
          </a:xfrm>
          <a:prstGeom prst="rect">
            <a:avLst/>
          </a:prstGeom>
        </p:spPr>
      </p:pic>
    </p:spTree>
    <p:extLst>
      <p:ext uri="{BB962C8B-B14F-4D97-AF65-F5344CB8AC3E}">
        <p14:creationId xmlns:p14="http://schemas.microsoft.com/office/powerpoint/2010/main" val="330424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0" y="1143000"/>
            <a:ext cx="8964612" cy="4768222"/>
          </a:xfrm>
        </p:spPr>
        <p:txBody>
          <a:bodyPr>
            <a:normAutofit lnSpcReduction="10000"/>
          </a:bodyPr>
          <a:lstStyle/>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algn="r" rtl="1"/>
            <a:r>
              <a:rPr lang="ar-IQ" sz="2000" b="1" dirty="0"/>
              <a:t>بدايات علم النفس: الفلسفة وعلم وظائف الأعضاء</a:t>
            </a:r>
            <a:endParaRPr lang="en-US" sz="2000" dirty="0"/>
          </a:p>
          <a:p>
            <a:pPr marL="0" indent="0" algn="r" rtl="1">
              <a:buNone/>
            </a:pPr>
            <a:r>
              <a:rPr lang="ar-SA" sz="2000" dirty="0"/>
              <a:t>كان يعتبر علم النفس </a:t>
            </a:r>
            <a:r>
              <a:rPr lang="ar-SA" sz="2000" dirty="0">
                <a:highlight>
                  <a:srgbClr val="800000"/>
                </a:highlight>
              </a:rPr>
              <a:t>وحتى نهاية القرن التاسع عشر</a:t>
            </a:r>
            <a:r>
              <a:rPr lang="ar-SA" sz="2000" dirty="0"/>
              <a:t>، كأحد مباحث الفلسفة. و</a:t>
            </a:r>
            <a:r>
              <a:rPr lang="ar-IQ" sz="2000" dirty="0"/>
              <a:t>لم يظهر كعلم مستقل إلا في أواخر القرن التاسع عشر. اما من الناحية التاريخية فيمكن القول ان التفكر بالنفس الإنسانية قديم قدم الإنسان نفسه. . </a:t>
            </a:r>
            <a:endParaRPr lang="en-US" sz="2000" dirty="0"/>
          </a:p>
          <a:p>
            <a:pPr marL="0" indent="0" algn="r">
              <a:buNone/>
            </a:pPr>
            <a:endParaRPr lang="ar-IQ" sz="2000" dirty="0"/>
          </a:p>
        </p:txBody>
      </p:sp>
    </p:spTree>
    <p:extLst>
      <p:ext uri="{BB962C8B-B14F-4D97-AF65-F5344CB8AC3E}">
        <p14:creationId xmlns:p14="http://schemas.microsoft.com/office/powerpoint/2010/main" val="206807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1745" y="1174750"/>
            <a:ext cx="9899122" cy="4736472"/>
          </a:xfrm>
        </p:spPr>
        <p:txBody>
          <a:bodyPr>
            <a:normAutofit/>
          </a:bodyPr>
          <a:lstStyle/>
          <a:p>
            <a:pPr marL="0" indent="0">
              <a:buNone/>
            </a:pPr>
            <a:endParaRPr lang="ar-IQ" dirty="0"/>
          </a:p>
          <a:p>
            <a:endParaRPr lang="en-US" dirty="0"/>
          </a:p>
          <a:p>
            <a:r>
              <a:rPr lang="ar-SA" sz="2400" dirty="0"/>
              <a:t>ان </a:t>
            </a:r>
            <a:r>
              <a:rPr lang="ar-IQ" sz="2400" dirty="0"/>
              <a:t>مصطلح</a:t>
            </a:r>
            <a:r>
              <a:rPr lang="ar-SA" sz="2400" dirty="0"/>
              <a:t> علم النفس</a:t>
            </a:r>
            <a:r>
              <a:rPr lang="ar-IQ" sz="2400" dirty="0"/>
              <a:t> تتكون من مقطعين. الأول جاء </a:t>
            </a:r>
            <a:r>
              <a:rPr lang="ar-SA" sz="2400" dirty="0"/>
              <a:t> </a:t>
            </a:r>
            <a:endParaRPr lang="ar-IQ" sz="2400" dirty="0"/>
          </a:p>
          <a:p>
            <a:pPr marL="0" indent="0">
              <a:buNone/>
            </a:pPr>
            <a:r>
              <a:rPr lang="ar-SA" sz="2400" dirty="0"/>
              <a:t>من كلمة يونانية</a:t>
            </a:r>
            <a:r>
              <a:rPr lang="ar-IQ" sz="2400" dirty="0"/>
              <a:t> </a:t>
            </a:r>
            <a:r>
              <a:rPr lang="ar-SA" sz="2400" dirty="0"/>
              <a:t>قديمة</a:t>
            </a:r>
            <a:r>
              <a:rPr lang="ar-IQ" sz="2400" dirty="0"/>
              <a:t> هي</a:t>
            </a:r>
            <a:r>
              <a:rPr lang="ar-SA" sz="2400" dirty="0"/>
              <a:t> </a:t>
            </a:r>
            <a:r>
              <a:rPr lang="en-US" sz="2400" dirty="0"/>
              <a:t>ψυχή</a:t>
            </a:r>
            <a:r>
              <a:rPr lang="ar-SA" sz="2400" dirty="0"/>
              <a:t> تقابلها في الانكليزية</a:t>
            </a:r>
            <a:endParaRPr lang="ar-IQ" sz="2400" dirty="0"/>
          </a:p>
          <a:p>
            <a:pPr marL="0" indent="0">
              <a:buNone/>
            </a:pPr>
            <a:r>
              <a:rPr lang="ar-SA" sz="2400" dirty="0"/>
              <a:t>كلمة</a:t>
            </a:r>
            <a:r>
              <a:rPr lang="ar-IQ" sz="2400" dirty="0"/>
              <a:t> </a:t>
            </a:r>
            <a:r>
              <a:rPr lang="en-US" sz="2400" i="1" dirty="0"/>
              <a:t>psuch</a:t>
            </a:r>
            <a:r>
              <a:rPr lang="ar-IQ" sz="2400" dirty="0"/>
              <a:t> والتي </a:t>
            </a:r>
            <a:r>
              <a:rPr lang="ar-SA" sz="2400" dirty="0"/>
              <a:t>تعني الروح</a:t>
            </a:r>
            <a:r>
              <a:rPr lang="ar-IQ" sz="2400" dirty="0"/>
              <a:t> </a:t>
            </a:r>
            <a:r>
              <a:rPr lang="en-US" sz="2400" dirty="0"/>
              <a:t>soul</a:t>
            </a:r>
            <a:r>
              <a:rPr lang="ar-SA" sz="2400" dirty="0"/>
              <a:t> أو العقل</a:t>
            </a:r>
            <a:r>
              <a:rPr lang="ar-IQ" sz="2400" dirty="0"/>
              <a:t> </a:t>
            </a:r>
            <a:r>
              <a:rPr lang="en-US" sz="2400" dirty="0"/>
              <a:t>mind</a:t>
            </a:r>
            <a:r>
              <a:rPr lang="ar-IQ" sz="2400" dirty="0"/>
              <a:t>.</a:t>
            </a:r>
          </a:p>
          <a:p>
            <a:pPr marL="0" indent="0">
              <a:buNone/>
            </a:pPr>
            <a:r>
              <a:rPr lang="ar-IQ" sz="2400" dirty="0"/>
              <a:t>والمقطع الثاني هو </a:t>
            </a:r>
            <a:r>
              <a:rPr lang="en-US" sz="2400" i="1" dirty="0"/>
              <a:t>logy</a:t>
            </a:r>
            <a:r>
              <a:rPr lang="en-US" sz="2400" dirty="0"/>
              <a:t> </a:t>
            </a:r>
            <a:r>
              <a:rPr lang="ar-IQ" sz="2400" dirty="0"/>
              <a:t> ويعني دراسة </a:t>
            </a:r>
            <a:r>
              <a:rPr lang="en-US" sz="2400" dirty="0"/>
              <a:t>study</a:t>
            </a:r>
            <a:r>
              <a:rPr lang="ar-SA" sz="2400" dirty="0"/>
              <a:t>. </a:t>
            </a:r>
            <a:endParaRPr lang="en-US" sz="2400" dirty="0"/>
          </a:p>
          <a:p>
            <a:r>
              <a:rPr lang="ar-SA" sz="2400" dirty="0"/>
              <a:t>   وأول من  نحت مصطلح علم النفس</a:t>
            </a:r>
            <a:endParaRPr lang="ar-IQ" sz="2400" dirty="0"/>
          </a:p>
          <a:p>
            <a:pPr marL="0" indent="0">
              <a:buNone/>
            </a:pPr>
            <a:r>
              <a:rPr lang="en-US" sz="2400" dirty="0"/>
              <a:t>'psychology'</a:t>
            </a:r>
            <a:r>
              <a:rPr lang="ar-SA" sz="2400" dirty="0"/>
              <a:t>، هو احد أساتذة الفلسفة الألمان ويدعى رودولف جوسلينيس  </a:t>
            </a:r>
            <a:r>
              <a:rPr lang="en-US" sz="2400" dirty="0"/>
              <a:t>Rudolph </a:t>
            </a:r>
            <a:r>
              <a:rPr lang="en-US" sz="2400" dirty="0" err="1"/>
              <a:t>Goclenius</a:t>
            </a:r>
            <a:r>
              <a:rPr lang="ar-SA" sz="2400" dirty="0"/>
              <a:t> وذلك عام 1590. </a:t>
            </a:r>
            <a:endParaRPr lang="ar-IQ" sz="2400" dirty="0"/>
          </a:p>
          <a:p>
            <a:pPr marL="0" indent="0">
              <a:buNone/>
            </a:pPr>
            <a:endParaRPr lang="ar-IQ" dirty="0"/>
          </a:p>
        </p:txBody>
      </p:sp>
      <p:pic>
        <p:nvPicPr>
          <p:cNvPr id="4" name="Picture 3"/>
          <p:cNvPicPr>
            <a:picLocks noChangeAspect="1"/>
          </p:cNvPicPr>
          <p:nvPr/>
        </p:nvPicPr>
        <p:blipFill>
          <a:blip r:embed="rId2" cstate="print"/>
          <a:stretch>
            <a:fillRect/>
          </a:stretch>
        </p:blipFill>
        <p:spPr>
          <a:xfrm>
            <a:off x="1691745" y="1174750"/>
            <a:ext cx="2957512" cy="3446463"/>
          </a:xfrm>
          <a:prstGeom prst="rect">
            <a:avLst/>
          </a:prstGeom>
        </p:spPr>
      </p:pic>
    </p:spTree>
    <p:extLst>
      <p:ext uri="{BB962C8B-B14F-4D97-AF65-F5344CB8AC3E}">
        <p14:creationId xmlns:p14="http://schemas.microsoft.com/office/powerpoint/2010/main" val="4078535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1295400"/>
            <a:ext cx="8915400" cy="4615822"/>
          </a:xfrm>
        </p:spPr>
        <p:txBody>
          <a:bodyPr>
            <a:normAutofit lnSpcReduction="10000"/>
          </a:bodyPr>
          <a:lstStyle/>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a:buNone/>
            </a:pPr>
            <a:endParaRPr lang="ar-IQ" sz="2000" dirty="0"/>
          </a:p>
          <a:p>
            <a:pPr marL="0" indent="0" algn="r" rtl="1">
              <a:buNone/>
            </a:pPr>
            <a:r>
              <a:rPr lang="ar-IQ" sz="2000" dirty="0"/>
              <a:t> اثناء القرن السابع عشر قدم الفيلسوف الفرنسي رينيه ديكارت </a:t>
            </a:r>
            <a:r>
              <a:rPr lang="ar-IQ" sz="2000" b="1" u="sng" dirty="0">
                <a:solidFill>
                  <a:srgbClr val="FF0000"/>
                </a:solidFill>
              </a:rPr>
              <a:t>فكرة الثنائية</a:t>
            </a:r>
            <a:r>
              <a:rPr lang="ar-IQ" sz="2000" dirty="0"/>
              <a:t>، والتي تؤكد على ان </a:t>
            </a:r>
            <a:r>
              <a:rPr lang="ar-IQ" sz="2000" u="sng" dirty="0">
                <a:solidFill>
                  <a:srgbClr val="FF0000"/>
                </a:solidFill>
              </a:rPr>
              <a:t>العقل</a:t>
            </a:r>
            <a:r>
              <a:rPr lang="ar-IQ" sz="2000" dirty="0"/>
              <a:t> و</a:t>
            </a:r>
            <a:r>
              <a:rPr lang="ar-IQ" sz="2000" u="sng" dirty="0">
                <a:solidFill>
                  <a:srgbClr val="FF0000"/>
                </a:solidFill>
              </a:rPr>
              <a:t>الجسم</a:t>
            </a:r>
            <a:r>
              <a:rPr lang="ar-IQ" sz="2000" dirty="0"/>
              <a:t> هما جوهران منفصلان يتفاعلان فيما بينهما لتكوين الخبرة الإنسانية. وقضايا أخرى عديدة لازالت موضع نقاش لدى علماء النفس حتى هذا الوقت، مثل هل ان الإنسان صنيع البيئة أو الوراثة؟ وما هي نسبة مساهمة كل منهما في تكوين الإنسان؟.  </a:t>
            </a:r>
          </a:p>
        </p:txBody>
      </p:sp>
      <p:pic>
        <p:nvPicPr>
          <p:cNvPr id="2" name="Picture 1"/>
          <p:cNvPicPr>
            <a:picLocks noChangeAspect="1"/>
          </p:cNvPicPr>
          <p:nvPr/>
        </p:nvPicPr>
        <p:blipFill>
          <a:blip r:embed="rId2" cstate="print"/>
          <a:stretch>
            <a:fillRect/>
          </a:stretch>
        </p:blipFill>
        <p:spPr>
          <a:xfrm>
            <a:off x="2798762" y="1362075"/>
            <a:ext cx="2128838" cy="2686050"/>
          </a:xfrm>
          <a:prstGeom prst="rect">
            <a:avLst/>
          </a:prstGeom>
        </p:spPr>
      </p:pic>
    </p:spTree>
    <p:extLst>
      <p:ext uri="{BB962C8B-B14F-4D97-AF65-F5344CB8AC3E}">
        <p14:creationId xmlns:p14="http://schemas.microsoft.com/office/powerpoint/2010/main" val="1532157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a:p>
            <a:pPr marL="0" indent="0">
              <a:buNone/>
            </a:pPr>
            <a:r>
              <a:rPr lang="ar-IQ" sz="2000" dirty="0"/>
              <a:t>مايتعلق أهمية </a:t>
            </a:r>
            <a:r>
              <a:rPr lang="ar-SA" sz="2000" dirty="0"/>
              <a:t>علم النفس</a:t>
            </a:r>
            <a:r>
              <a:rPr lang="ar-IQ" sz="2000" dirty="0"/>
              <a:t> في العلاج </a:t>
            </a:r>
          </a:p>
          <a:p>
            <a:pPr marL="0" indent="0">
              <a:buNone/>
            </a:pPr>
            <a:r>
              <a:rPr lang="ar-SA" sz="2000" dirty="0"/>
              <a:t> فيمكن تتبع جذوره عند توماس وولس </a:t>
            </a:r>
            <a:endParaRPr lang="ar-IQ" sz="2000" dirty="0"/>
          </a:p>
          <a:p>
            <a:pPr marL="0" indent="0">
              <a:buNone/>
            </a:pPr>
            <a:r>
              <a:rPr lang="ar-SA" sz="2000" dirty="0"/>
              <a:t> </a:t>
            </a:r>
            <a:r>
              <a:rPr lang="en-US" sz="2000" dirty="0"/>
              <a:t>Thomas Willis</a:t>
            </a:r>
            <a:r>
              <a:rPr lang="ar-SA" sz="2000" dirty="0"/>
              <a:t> الذي أشار إلى علم النفس </a:t>
            </a:r>
            <a:endParaRPr lang="ar-IQ" sz="2000" dirty="0"/>
          </a:p>
          <a:p>
            <a:pPr marL="0" indent="0">
              <a:buNone/>
            </a:pPr>
            <a:r>
              <a:rPr lang="ar-SA" sz="2000" dirty="0"/>
              <a:t>باعتباره ( مبدأ الروح)  </a:t>
            </a:r>
            <a:r>
              <a:rPr lang="en-US" sz="2000" dirty="0"/>
              <a:t>Doctrine of the Soul</a:t>
            </a:r>
            <a:r>
              <a:rPr lang="ar-SA" sz="2000" dirty="0"/>
              <a:t> </a:t>
            </a:r>
            <a:endParaRPr lang="ar-IQ" sz="2000" dirty="0"/>
          </a:p>
          <a:p>
            <a:pPr marL="0" indent="0">
              <a:buNone/>
            </a:pPr>
            <a:r>
              <a:rPr lang="ar-SA" sz="2000" dirty="0"/>
              <a:t>وذلك عند مناقشته وظائف الدماغ، كجزء من أبحاثه </a:t>
            </a:r>
            <a:endParaRPr lang="ar-IQ" sz="2000" dirty="0"/>
          </a:p>
          <a:p>
            <a:pPr marL="0" indent="0">
              <a:buNone/>
            </a:pPr>
            <a:r>
              <a:rPr lang="ar-SA" sz="2000" dirty="0"/>
              <a:t>التشريحية التي يبلغ تعدادها 1672بحثا.</a:t>
            </a:r>
            <a:endParaRPr lang="en-US" sz="2000" dirty="0"/>
          </a:p>
          <a:p>
            <a:pPr marL="0" indent="0">
              <a:buNone/>
            </a:pPr>
            <a:endParaRPr lang="ar-IQ" dirty="0"/>
          </a:p>
          <a:p>
            <a:endParaRPr lang="ar-IQ" dirty="0"/>
          </a:p>
        </p:txBody>
      </p:sp>
      <p:pic>
        <p:nvPicPr>
          <p:cNvPr id="4" name="Picture 3"/>
          <p:cNvPicPr>
            <a:picLocks noChangeAspect="1"/>
          </p:cNvPicPr>
          <p:nvPr/>
        </p:nvPicPr>
        <p:blipFill>
          <a:blip r:embed="rId2" cstate="print"/>
          <a:stretch>
            <a:fillRect/>
          </a:stretch>
        </p:blipFill>
        <p:spPr>
          <a:xfrm>
            <a:off x="3403599" y="2355850"/>
            <a:ext cx="2365375" cy="2867025"/>
          </a:xfrm>
          <a:prstGeom prst="rect">
            <a:avLst/>
          </a:prstGeom>
        </p:spPr>
      </p:pic>
    </p:spTree>
    <p:extLst>
      <p:ext uri="{BB962C8B-B14F-4D97-AF65-F5344CB8AC3E}">
        <p14:creationId xmlns:p14="http://schemas.microsoft.com/office/powerpoint/2010/main" val="1924863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a:buNone/>
            </a:pPr>
            <a:endParaRPr lang="ar-IQ" sz="2000" dirty="0"/>
          </a:p>
          <a:p>
            <a:pPr marL="0" indent="0" algn="r" rtl="1">
              <a:buNone/>
            </a:pPr>
            <a:r>
              <a:rPr lang="ar-IQ" sz="2000" dirty="0"/>
              <a:t> اذن ما الذي يميز علم النفس عن الفلسفة؟ </a:t>
            </a:r>
          </a:p>
          <a:p>
            <a:pPr marL="0" indent="0" algn="r" rtl="1">
              <a:buNone/>
            </a:pPr>
            <a:r>
              <a:rPr lang="ar-IQ" sz="2000" dirty="0"/>
              <a:t>أعتمد الفلاسفة الأوائل في مباحثهم الفكرية على </a:t>
            </a:r>
            <a:r>
              <a:rPr lang="ar-IQ" sz="2000" b="1" dirty="0">
                <a:solidFill>
                  <a:srgbClr val="FF0000"/>
                </a:solidFill>
              </a:rPr>
              <a:t>الملاحظة والمنطق والتأمل</a:t>
            </a:r>
            <a:r>
              <a:rPr lang="ar-IQ" sz="2000" dirty="0"/>
              <a:t>، اما علماء النفس المعاصرين فأنهم يستخدمون </a:t>
            </a:r>
            <a:r>
              <a:rPr lang="ar-IQ" sz="2000" b="1" dirty="0">
                <a:solidFill>
                  <a:srgbClr val="FF0000"/>
                </a:solidFill>
              </a:rPr>
              <a:t>مناهج البحث العلمي </a:t>
            </a:r>
            <a:r>
              <a:rPr lang="ar-IQ" sz="2000" dirty="0"/>
              <a:t>في مباحثهم وعمل استنتاجاتهم حول السلوك والفكر الإنساني. </a:t>
            </a:r>
          </a:p>
          <a:p>
            <a:pPr marL="0" indent="0" algn="r" rtl="1">
              <a:buNone/>
            </a:pPr>
            <a:r>
              <a:rPr lang="ar-IQ" sz="2000" dirty="0"/>
              <a:t>ولقد ساهم علم وظائف الأعضاء في تطور علم النفس كعلم. فالأبحاث الأولى حول الدماغ والسلوك كان لها تأثير كبير على علم النفس، مما ساهم في استعارة المناهج العلمية في دراسة السلوك والفكر الإنساني.</a:t>
            </a:r>
          </a:p>
        </p:txBody>
      </p:sp>
    </p:spTree>
    <p:extLst>
      <p:ext uri="{BB962C8B-B14F-4D97-AF65-F5344CB8AC3E}">
        <p14:creationId xmlns:p14="http://schemas.microsoft.com/office/powerpoint/2010/main" val="1949095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6162" y="1174750"/>
            <a:ext cx="8915400" cy="5187950"/>
          </a:xfrm>
        </p:spPr>
        <p:txBody>
          <a:bodyPr>
            <a:normAutofit/>
          </a:bodyPr>
          <a:lstStyle/>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endParaRPr lang="ar-IQ" sz="2000" dirty="0"/>
          </a:p>
          <a:p>
            <a:pPr marL="0" indent="0" algn="r" rtl="1">
              <a:buNone/>
            </a:pPr>
            <a:r>
              <a:rPr lang="ar-IQ" sz="2000" dirty="0"/>
              <a:t>عند نهايات القرن التاسع عشر كان هناك فيلسوف وطبيب وفيزيائي ألماني يدعى فوندت  </a:t>
            </a:r>
            <a:r>
              <a:rPr lang="en-US" sz="2000" dirty="0"/>
              <a:t>Wilhelm Wundt</a:t>
            </a:r>
            <a:r>
              <a:rPr lang="ar-IQ" sz="2000" dirty="0"/>
              <a:t> يستخدم مناهج البحث العلمي في أبحاثه حول </a:t>
            </a:r>
            <a:r>
              <a:rPr lang="ar-IQ" sz="2000" b="1" u="sng" dirty="0">
                <a:solidFill>
                  <a:srgbClr val="FF0000"/>
                </a:solidFill>
              </a:rPr>
              <a:t>زمن الرجع</a:t>
            </a:r>
            <a:r>
              <a:rPr lang="ar-IQ" sz="2000" dirty="0"/>
              <a:t>. وقد نشر أبحاثه في كتاب عام 1874 بعنوان مبادئ علم النفس الفسلجي </a:t>
            </a:r>
            <a:r>
              <a:rPr lang="en-US" sz="2000" i="1" dirty="0"/>
              <a:t>Principles of Physiological Psychology</a:t>
            </a:r>
            <a:r>
              <a:rPr lang="ar-IQ" sz="2000" dirty="0"/>
              <a:t>، وقد حدد في كتابه هذا العديد من الروابط بين علم وظائف الأعضاء ودراسة السلوك والفكر الإنساني. </a:t>
            </a:r>
          </a:p>
        </p:txBody>
      </p:sp>
      <p:pic>
        <p:nvPicPr>
          <p:cNvPr id="4" name="Picture 3"/>
          <p:cNvPicPr>
            <a:picLocks noChangeAspect="1"/>
          </p:cNvPicPr>
          <p:nvPr/>
        </p:nvPicPr>
        <p:blipFill>
          <a:blip r:embed="rId2" cstate="print"/>
          <a:stretch>
            <a:fillRect/>
          </a:stretch>
        </p:blipFill>
        <p:spPr>
          <a:xfrm>
            <a:off x="2419350" y="1250950"/>
            <a:ext cx="4991100" cy="2781300"/>
          </a:xfrm>
          <a:prstGeom prst="rect">
            <a:avLst/>
          </a:prstGeom>
        </p:spPr>
      </p:pic>
    </p:spTree>
    <p:extLst>
      <p:ext uri="{BB962C8B-B14F-4D97-AF65-F5344CB8AC3E}">
        <p14:creationId xmlns:p14="http://schemas.microsoft.com/office/powerpoint/2010/main" val="33156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r>
              <a:rPr lang="ar-IQ" sz="2000" dirty="0"/>
              <a:t>وبعد ذلك قام هذا المفكر بافتتاح أول مختبر لعلم النفس في العالم عام 1879 وذلك في جامعة لايبزج في ألمانيا. وقد أعتبر هذا الحدث البداية الرسمية لعلم النفس كنشاط علمي بحثي مستقل عن الفلسفة.</a:t>
            </a:r>
          </a:p>
          <a:p>
            <a:pPr marL="0" indent="0">
              <a:buNone/>
            </a:pPr>
            <a:r>
              <a:rPr lang="ar-IQ" sz="2000" dirty="0"/>
              <a:t>كيف رأى فوندت علم النفس؟ </a:t>
            </a:r>
            <a:r>
              <a:rPr lang="ar-IQ" sz="2000" dirty="0">
                <a:highlight>
                  <a:srgbClr val="800000"/>
                </a:highlight>
              </a:rPr>
              <a:t>لقد</a:t>
            </a:r>
            <a:r>
              <a:rPr lang="ar-IQ" sz="2000" dirty="0"/>
              <a:t> آمن فوندت ان مهمة علم النفس هي دراسة الوعي الإنساني من خلال وصف البُنَى </a:t>
            </a:r>
            <a:r>
              <a:rPr lang="en-US" sz="2000" dirty="0"/>
              <a:t>structures  </a:t>
            </a:r>
            <a:r>
              <a:rPr lang="ar-IQ" sz="2000" dirty="0"/>
              <a:t> التي تُكَوّن العقل. وسعى في سبيل ذلك من خلال استخدام المناهج التجريبية وكذلك منهج الاستبطان </a:t>
            </a:r>
            <a:r>
              <a:rPr lang="en-US" sz="2000" dirty="0"/>
              <a:t>introspection </a:t>
            </a:r>
            <a:r>
              <a:rPr lang="ar-IQ" sz="2000" dirty="0"/>
              <a:t> لدراسة العمليات الذهنية الداخلية. </a:t>
            </a:r>
          </a:p>
          <a:p>
            <a:pPr marL="0" indent="0" algn="r" rtl="1">
              <a:buNone/>
            </a:pPr>
            <a:endParaRPr lang="ar-IQ" sz="2000" dirty="0"/>
          </a:p>
          <a:p>
            <a:pPr marL="0" indent="0" algn="r" rtl="1">
              <a:buNone/>
            </a:pPr>
            <a:endParaRPr lang="ar-IQ" sz="2000" dirty="0"/>
          </a:p>
        </p:txBody>
      </p:sp>
    </p:spTree>
    <p:extLst>
      <p:ext uri="{BB962C8B-B14F-4D97-AF65-F5344CB8AC3E}">
        <p14:creationId xmlns:p14="http://schemas.microsoft.com/office/powerpoint/2010/main" val="393218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r" rtl="1">
              <a:buNone/>
            </a:pPr>
            <a:endParaRPr lang="ar-IQ" sz="2000" dirty="0"/>
          </a:p>
          <a:p>
            <a:pPr marL="0" indent="0" algn="r" rtl="1">
              <a:buNone/>
            </a:pPr>
            <a:endParaRPr lang="ar-IQ" sz="2000" dirty="0"/>
          </a:p>
          <a:p>
            <a:pPr marL="0" indent="0" algn="r" rtl="1">
              <a:buNone/>
            </a:pPr>
            <a:r>
              <a:rPr lang="ar-IQ" sz="2000" dirty="0"/>
              <a:t>تخرج على يد فوندت ما يقرب من 17،000طالب، والمئات من هؤلاء حصلوا على شهادات عليا في علم النفس وعملوا ودرسوا وبحثوا في مختبره. وفي الوقت الذي تضاءل فيه تأثيره مع مرور السنين، فأن تأثيره على علم النفس لا يمكن تجاهله. </a:t>
            </a:r>
            <a:endParaRPr lang="en-US" sz="2000" dirty="0"/>
          </a:p>
          <a:p>
            <a:pPr marL="0" indent="0" algn="r" rtl="1">
              <a:buNone/>
            </a:pPr>
            <a:endParaRPr lang="ar-IQ" sz="2000" dirty="0"/>
          </a:p>
        </p:txBody>
      </p:sp>
    </p:spTree>
    <p:extLst>
      <p:ext uri="{BB962C8B-B14F-4D97-AF65-F5344CB8AC3E}">
        <p14:creationId xmlns:p14="http://schemas.microsoft.com/office/powerpoint/2010/main" val="301008417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683</TotalTime>
  <Words>739</Words>
  <Application>Microsoft Office PowerPoint</Application>
  <PresentationFormat>Widescreen</PresentationFormat>
  <Paragraphs>89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Rifaat Jasseem</dc:creator>
  <cp:lastModifiedBy>Rifaat Jasseem</cp:lastModifiedBy>
  <cp:revision>45</cp:revision>
  <dcterms:created xsi:type="dcterms:W3CDTF">2020-04-04T03:54:51Z</dcterms:created>
  <dcterms:modified xsi:type="dcterms:W3CDTF">2022-01-14T07:37:45Z</dcterms:modified>
</cp:coreProperties>
</file>